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83" r:id="rId2"/>
    <p:sldId id="386" r:id="rId3"/>
    <p:sldId id="324" r:id="rId4"/>
    <p:sldId id="325" r:id="rId5"/>
    <p:sldId id="326" r:id="rId6"/>
    <p:sldId id="365" r:id="rId7"/>
    <p:sldId id="366" r:id="rId8"/>
    <p:sldId id="367" r:id="rId9"/>
    <p:sldId id="368" r:id="rId10"/>
    <p:sldId id="369" r:id="rId11"/>
    <p:sldId id="370" r:id="rId12"/>
    <p:sldId id="3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9AA25-336D-4574-B998-FD95A92452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BD50-7530-4C82-BFA8-F1B9364E5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4B98-07CC-4FD4-94BC-9800CB6BDE9D}" type="datetime1">
              <a:rPr lang="en-US" smtClean="0"/>
              <a:t>6/8/2021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ACB2-8C49-4303-8EE2-2DA37B491032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E9A-311F-4FBD-9C08-70E9086D4993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5B6C-D34D-4C0E-9DFC-A675E5CCC7B2}" type="datetime1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E81B-D096-44B6-95C3-12E4BBB00344}" type="datetime1">
              <a:rPr lang="en-US" smtClean="0"/>
              <a:t>6/8/2021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FC096F-B22E-4F8E-BC3E-F5C5A3D16F2B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3682-3C20-442B-8FB9-D82A546D8877}" type="datetime1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610B-CFF3-4CA6-9AF5-F071EB332157}" type="datetime1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824F-530C-4ADE-A492-41CD43FE902F}" type="datetime1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38C-751D-459D-8025-DA8BAB93E755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A8C7889-FD7F-43F1-BD44-2DAEF0B113DB}" type="datetime1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8AAF64-622D-4337-8613-6A039EBD619F}" type="datetime1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The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Compound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effect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</a:b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19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fa-IR" sz="6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اثرمرکب</a:t>
            </a:r>
            <a:endParaRPr lang="en-US" sz="66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ctr">
              <a:buNone/>
            </a:pPr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آغاز جهش در زندگی، درآمد و موفقیت</a:t>
            </a:r>
            <a:endParaRPr lang="fa-IR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ctr">
              <a:buNone/>
            </a:pPr>
            <a:r>
              <a:rPr lang="fa-IR" sz="4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دکتر رضا برومند</a:t>
            </a:r>
            <a:endParaRPr lang="fa-IR" sz="4000" b="1" dirty="0" smtClean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4" y="4495800"/>
            <a:ext cx="77724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ماجرای سه دوست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  <a:t>دوست ج: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 او نیز تغییرات  کوچکی را در زندگی اش آغاز کرده است: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تلویزیون بزرگ تری خریده است و وقت بیشتری را برای تماشای آن می گذراند.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از شبکه آشپزی، پختن غذاهای خوشمزه ای را یاد گرفته است.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یک میز نوشیدنی های الکلی در اتاق پذیرایی اش گذاشته است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ماجرای سه دوست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fa-IR" sz="3000" b="1" dirty="0">
                <a:solidFill>
                  <a:srgbClr val="FF0000"/>
                </a:solidFill>
                <a:latin typeface="IRANSans"/>
                <a:cs typeface="B Zar" panose="00000400000000000000" pitchFamily="2" charset="-78"/>
              </a:rPr>
              <a:t> تقریباً 2 و نیم سال بعد</a:t>
            </a:r>
            <a:r>
              <a:rPr lang="fa-IR" sz="3000" b="1" dirty="0" smtClean="0">
                <a:solidFill>
                  <a:srgbClr val="FF0000"/>
                </a:solidFill>
                <a:latin typeface="IRANSans"/>
                <a:cs typeface="B Za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3000" b="1" dirty="0">
                <a:solidFill>
                  <a:srgbClr val="FF0000"/>
                </a:solidFill>
                <a:latin typeface="IRANSans"/>
                <a:cs typeface="B Zar" panose="00000400000000000000" pitchFamily="2" charset="-78"/>
              </a:rPr>
              <a:t> </a:t>
            </a:r>
            <a:r>
              <a:rPr lang="fa-IR" sz="30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تفاوت های بین این سه دوست آشکار و قابل اندازه گیری شده </a:t>
            </a:r>
            <a:r>
              <a:rPr lang="fa-IR" sz="30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اند</a:t>
            </a:r>
            <a:r>
              <a:rPr lang="en-US" sz="30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  <a:t>دوست الف: 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در جا زده است، فقط شکایتش از زندگی بیشتر شده است.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r>
              <a:rPr lang="fa-IR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  <a:t/>
            </a:r>
            <a:br>
              <a:rPr lang="fa-IR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</a:b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4800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  <a:t>دوست ب: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fa-IR" sz="24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</a:t>
            </a:r>
            <a:r>
              <a:rPr lang="fa-IR" sz="24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از نظر جسمی خوش اندام و آراسته شده است</a:t>
            </a:r>
            <a:r>
              <a:rPr lang="fa-IR" sz="24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.</a:t>
            </a:r>
          </a:p>
          <a:p>
            <a:pPr lvl="0">
              <a:buClr>
                <a:srgbClr val="2DA2BF"/>
              </a:buClr>
            </a:pPr>
            <a:r>
              <a:rPr lang="fa-IR" sz="24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( او با کم کردن تنها 125 کالری، 15 کیلوگرم وزن کم کرده است، بی آن که حتی یک بار گرسنگی بکشد.)</a:t>
            </a: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او تقریباً هزار ساعت از وقتش را صرف آموزش کرده و دانشی که به دست آورده باعث ترفیع کاری اش شده و درآمدش را بالاتر برده است.</a:t>
            </a: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24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به واسطه سلامت جسمی، وضعیت کاری و روحیه ناشی از این دو، روابط اش با همسرش نیز صمیمی تر شده است.</a:t>
            </a:r>
            <a:endParaRPr lang="en-US" sz="24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4400" b="1" dirty="0">
                <a:cs typeface="B Zar" panose="00000400000000000000" pitchFamily="2" charset="-78"/>
              </a:rPr>
              <a:t>مقدمه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برای کسب موفقیت چقدر زمان نیاز دارید</a:t>
            </a:r>
            <a:r>
              <a:rPr lang="fa-IR" sz="2800" b="1" dirty="0" smtClean="0">
                <a:cs typeface="B Zar" panose="00000400000000000000" pitchFamily="2" charset="-78"/>
              </a:rPr>
              <a:t>؟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شاید </a:t>
            </a:r>
            <a:r>
              <a:rPr lang="fa-IR" sz="2800" b="1" dirty="0">
                <a:cs typeface="B Zar" panose="00000400000000000000" pitchFamily="2" charset="-78"/>
              </a:rPr>
              <a:t>مدتی خود را فریب دهید، اما بدانید که هیچ نوشدارو، فرمول جادویی و یا راهکارهای فوری برای کسب موفقیت وجود ندارد.</a:t>
            </a:r>
          </a:p>
          <a:p>
            <a:pPr>
              <a:lnSpc>
                <a:spcPct val="150000"/>
              </a:lnSpc>
            </a:pP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" y="4114800"/>
            <a:ext cx="838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cs typeface="B Zar" panose="00000400000000000000" pitchFamily="2" charset="-78"/>
              </a:rPr>
              <a:t>واقعیت این است که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درآمد سالیانه 200 هزار دلار را نمی توانید با 2 ساعت کار کردن بدست آورید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نمی توانید هفته ای 20 کیلو وزن کم کنید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با مصرف هیچ قرصی کسی عاشقتان نمی شود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82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دور شدن از واقعیت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این پیام های تبلیغاتی ذهن ما را از ابزارها های واقعی رسیدن به هدف منحرف می کنند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این پیام های تبلیغانی موجب می شوند جنبه های ساده ولی اصلی آن چه که ما را به هدف می رساند را گم نماییم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4876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موفقیت به سه عامل بستگی دارد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1-هوش، استعداد و توانای های ذاتی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2- تلاش و کوشش مستمر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3-تصمیم های کوچک هوشمندانه</a:t>
            </a:r>
            <a:endParaRPr lang="en-US" sz="3200" b="1" dirty="0"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655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اثرمرکب چیست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435224"/>
            <a:ext cx="68897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657600"/>
            <a:ext cx="6667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ماجرای سه دوست</a:t>
            </a:r>
            <a:endParaRPr lang="en-US" sz="4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دارن هاردی در </a:t>
            </a: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کتاب  اثر مرکب</a:t>
            </a:r>
            <a:endParaRPr lang="en-US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ماجرای 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سه دوست کاملاً مشابه یکدیگر </a:t>
            </a: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از نظر</a:t>
            </a:r>
            <a:endParaRPr lang="en-US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وضعیت اقتصادی، تاهل،جسمانی و وزن را اینگونه</a:t>
            </a:r>
            <a:endParaRPr lang="en-US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توصیف می کند</a:t>
            </a:r>
            <a:endParaRPr lang="en-US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  <a:t>دوست الف: 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او به زندگی عادی خود ادامه می دهد و هیچ تغییری ایجاد نمی کند.</a:t>
            </a:r>
            <a:r>
              <a:rPr lang="fa-IR" b="1" dirty="0">
                <a:cs typeface="B Zar" panose="00000400000000000000" pitchFamily="2" charset="-78"/>
              </a:rPr>
              <a:t/>
            </a:r>
            <a:br>
              <a:rPr lang="fa-IR" b="1" dirty="0">
                <a:cs typeface="B Zar" panose="00000400000000000000" pitchFamily="2" charset="-78"/>
              </a:rPr>
            </a:b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21335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ماجرای سه دوست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2DA2BF"/>
              </a:buClr>
            </a:pPr>
            <a:r>
              <a:rPr lang="fa-IR" b="1" dirty="0">
                <a:solidFill>
                  <a:srgbClr val="0000CD"/>
                </a:solidFill>
                <a:latin typeface="IRANSans"/>
                <a:cs typeface="B Zar" panose="00000400000000000000" pitchFamily="2" charset="-78"/>
              </a:rPr>
              <a:t>دوست ب: 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تغییرات کوچکی را شروع می کند: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</a:t>
            </a:r>
            <a:r>
              <a:rPr lang="fa-IR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هر شب فقط 10 صفحه کتاب می </a:t>
            </a:r>
            <a:r>
              <a:rPr lang="fa-IR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خواند</a:t>
            </a:r>
          </a:p>
          <a:p>
            <a:pPr>
              <a:lnSpc>
                <a:spcPct val="150000"/>
              </a:lnSpc>
            </a:pPr>
            <a:r>
              <a:rPr lang="fa-IR" sz="25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هر </a:t>
            </a:r>
            <a:r>
              <a:rPr lang="fa-IR" sz="25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روز در </a:t>
            </a:r>
            <a:r>
              <a:rPr lang="fa-IR" sz="2500" b="1" dirty="0" smtClean="0">
                <a:solidFill>
                  <a:srgbClr val="1809A6"/>
                </a:solidFill>
                <a:latin typeface="IRANSans"/>
                <a:cs typeface="B Zar" panose="00000400000000000000" pitchFamily="2" charset="-78"/>
              </a:rPr>
              <a:t>مسیر رفتن به محل کارش</a:t>
            </a:r>
            <a:r>
              <a:rPr lang="fa-IR" sz="25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، </a:t>
            </a:r>
            <a:r>
              <a:rPr lang="fa-IR" sz="25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یک فایل 30 دقیقه ای آموزشی یا انگیزشی گوش می کند.</a:t>
            </a:r>
            <a:r>
              <a:rPr lang="fa-IR" sz="2500" b="1" dirty="0">
                <a:solidFill>
                  <a:prstClr val="black"/>
                </a:solidFill>
                <a:cs typeface="B Zar" panose="00000400000000000000" pitchFamily="2" charset="-78"/>
              </a:rPr>
              <a:t/>
            </a:r>
            <a:br>
              <a:rPr lang="fa-IR" sz="2500" b="1" dirty="0">
                <a:solidFill>
                  <a:prstClr val="black"/>
                </a:solidFill>
                <a:cs typeface="B Zar" panose="00000400000000000000" pitchFamily="2" charset="-78"/>
              </a:rPr>
            </a:br>
            <a:r>
              <a:rPr lang="fa-IR" sz="25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</a:t>
            </a:r>
            <a:r>
              <a:rPr lang="fa-IR" sz="25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روزانه فقط 125 کالری از برنامه غذایی اش حذف می کند </a:t>
            </a:r>
            <a:endParaRPr lang="fa-IR" sz="25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5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- </a:t>
            </a:r>
            <a:r>
              <a:rPr lang="fa-IR" sz="25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روزانه فقط حدود یک کیلومتر پیاده روی می کند.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ماجرای سه دوست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توجه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کنید که این ها کارهای بسیار ساده و پیش پا افتاده ای هستند. </a:t>
            </a:r>
            <a:endParaRPr lang="fa-IR" sz="32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او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نه در کلاس های سنگین دانشگاهی ثبت نام </a:t>
            </a: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کرده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نه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یک رژیم غذایی آزاردهنده بر خود تحمیل </a:t>
            </a: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کرده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و نه هر روز به باشگاه می رود تا ورزش کند</a:t>
            </a: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.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گروه آموزشی مهر-09129680169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1219</TotalTime>
  <Words>338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 The Compound effect </vt:lpstr>
      <vt:lpstr>مقدمه</vt:lpstr>
      <vt:lpstr>واقعیت این است که</vt:lpstr>
      <vt:lpstr>دور شدن از واقعیت</vt:lpstr>
      <vt:lpstr>موفقیت به سه عامل بستگی دارد</vt:lpstr>
      <vt:lpstr>اثرمرکب چیست</vt:lpstr>
      <vt:lpstr>ماجرای سه دوست</vt:lpstr>
      <vt:lpstr>ماجرای سه دوست</vt:lpstr>
      <vt:lpstr>ماجرای سه دوست</vt:lpstr>
      <vt:lpstr>ماجرای سه دوست</vt:lpstr>
      <vt:lpstr>ماجرای سه دوست</vt:lpstr>
      <vt:lpstr>دوست ب: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به کمک روش های تغییر رفتار</dc:title>
  <dc:creator>09018868042</dc:creator>
  <cp:lastModifiedBy>09018868042</cp:lastModifiedBy>
  <cp:revision>99</cp:revision>
  <dcterms:created xsi:type="dcterms:W3CDTF">2006-08-16T00:00:00Z</dcterms:created>
  <dcterms:modified xsi:type="dcterms:W3CDTF">2021-06-07T20:24:35Z</dcterms:modified>
</cp:coreProperties>
</file>