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78" r:id="rId2"/>
    <p:sldId id="609" r:id="rId3"/>
    <p:sldId id="768" r:id="rId4"/>
    <p:sldId id="791" r:id="rId5"/>
    <p:sldId id="849" r:id="rId6"/>
    <p:sldId id="833" r:id="rId7"/>
    <p:sldId id="816" r:id="rId8"/>
    <p:sldId id="807" r:id="rId9"/>
    <p:sldId id="716" r:id="rId10"/>
    <p:sldId id="850" r:id="rId11"/>
    <p:sldId id="809" r:id="rId12"/>
    <p:sldId id="808" r:id="rId13"/>
    <p:sldId id="812" r:id="rId14"/>
    <p:sldId id="811" r:id="rId15"/>
    <p:sldId id="810" r:id="rId16"/>
    <p:sldId id="798" r:id="rId17"/>
    <p:sldId id="796" r:id="rId18"/>
    <p:sldId id="79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609"/>
            <p14:sldId id="768"/>
            <p14:sldId id="791"/>
            <p14:sldId id="849"/>
            <p14:sldId id="833"/>
            <p14:sldId id="816"/>
            <p14:sldId id="807"/>
            <p14:sldId id="716"/>
            <p14:sldId id="850"/>
            <p14:sldId id="809"/>
            <p14:sldId id="808"/>
            <p14:sldId id="812"/>
            <p14:sldId id="811"/>
            <p14:sldId id="810"/>
            <p14:sldId id="798"/>
            <p14:sldId id="796"/>
            <p14:sldId id="7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>
    <p:extLst/>
  </p:cmAuthor>
  <p:cmAuthor id="2" name="ERC" initials="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BDA30E"/>
    <a:srgbClr val="99850B"/>
    <a:srgbClr val="1B212B"/>
    <a:srgbClr val="24B99B"/>
    <a:srgbClr val="2A3442"/>
    <a:srgbClr val="1B8974"/>
    <a:srgbClr val="45DBBE"/>
    <a:srgbClr val="22AE93"/>
    <a:srgbClr val="D2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4" autoAdjust="0"/>
    <p:restoredTop sz="94386" autoAdjust="0"/>
  </p:normalViewPr>
  <p:slideViewPr>
    <p:cSldViewPr snapToGrid="0">
      <p:cViewPr>
        <p:scale>
          <a:sx n="66" d="100"/>
          <a:sy n="66" d="100"/>
        </p:scale>
        <p:origin x="-7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4/29/2023</a:t>
            </a:fld>
            <a:endParaRPr lang="en-ID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10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12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9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="" xmlns:a16="http://schemas.microsoft.com/office/drawing/2014/main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="" xmlns:a16="http://schemas.microsoft.com/office/drawing/2014/main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8" y="1847849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="" xmlns:a16="http://schemas.microsoft.com/office/drawing/2014/main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0" y="1233425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="" xmlns:a16="http://schemas.microsoft.com/office/drawing/2014/main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5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49"/>
            <a:ext cx="2319338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2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4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799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="" xmlns:a16="http://schemas.microsoft.com/office/drawing/2014/main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4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50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4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7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6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="" xmlns:a16="http://schemas.microsoft.com/office/drawing/2014/main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4" y="2085974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0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solidFill>
                  <a:prstClr val="black"/>
                </a:solidFill>
                <a:cs typeface="B Zar" panose="00000400000000000000" pitchFamily="2" charset="-78"/>
              </a:rPr>
              <a:t>موسسه آنامیس مهرجنوب</a:t>
            </a:r>
            <a:endParaRPr lang="en-US" sz="36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18570" y="1259557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تحلیل روابط دختر و پسر در ایران</a:t>
            </a:r>
            <a:endParaRPr lang="en-US" sz="44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4930" y="2718887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دکتر رضا برومند</a:t>
            </a:r>
            <a:endParaRPr lang="en-US" sz="36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76842" y="4128163"/>
            <a:ext cx="2567836" cy="7578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اردیبهشت1402</a:t>
            </a:r>
            <a:endParaRPr lang="en-US" sz="32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lvl="0" algn="just" rtl="1">
              <a:lnSpc>
                <a:spcPct val="15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پس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منظور ما از رابطه و دوستی دختر و پسر، «رابطه ای است صمیمانه و گرم و اغلب پنهانی که احساسات و عواطف طرفین در این ارتباط، دخالت جدی دارد و نگاه آن دو به هم، نگاه </a:t>
            </a:r>
            <a:r>
              <a:rPr lang="fa-IR" sz="3200" b="1" cap="all" dirty="0">
                <a:solidFill>
                  <a:srgbClr val="C00000"/>
                </a:solidFill>
                <a:latin typeface="Impact" panose="020B0806030902050204"/>
                <a:cs typeface="B Zar" panose="00000400000000000000" pitchFamily="2" charset="-78"/>
              </a:rPr>
              <a:t>جنسیتی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باشد؛ نه نگاه پاک انسانی و اغلب از طریق دیدارهای مخفیانه، رد و بدل </a:t>
            </a: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پیام ها ، تماس تلفنی و ...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ایجاد می گردد».</a:t>
            </a:r>
            <a:endParaRPr lang="en-US" sz="3200" b="1" cap="all" dirty="0">
              <a:solidFill>
                <a:prstClr val="black"/>
              </a:solidFill>
              <a:latin typeface="Impact" panose="020B0806030902050204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400" cap="all" dirty="0">
                <a:solidFill>
                  <a:srgbClr val="B80E0F"/>
                </a:solidFill>
                <a:latin typeface="Impact" panose="020B0806030902050204"/>
                <a:cs typeface="B Titr" panose="00000700000000000000" pitchFamily="2" charset="-78"/>
              </a:rPr>
              <a:t> تعریف رابطه دختر و پسر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07" y="418854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4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78227" y="3379823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5000" b="1" dirty="0">
                <a:solidFill>
                  <a:schemeClr val="tx1"/>
                </a:solidFill>
                <a:cs typeface="B Zar" panose="00000400000000000000" pitchFamily="2" charset="-78"/>
              </a:rPr>
              <a:t>چرا رابطه دختر و پسر مهم است</a:t>
            </a:r>
            <a:endParaRPr lang="fa-IR" sz="20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4930" y="1823183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پاسخ به یک سئوال</a:t>
            </a:r>
            <a:endParaRPr lang="en-US" sz="36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5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دختر و پسر بالاخره روزی رابطه را شروع خواهند نمود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این رابطه منجر به مهم ترین تصمیم زندگی یعنی </a:t>
            </a:r>
            <a:r>
              <a:rPr lang="fa-IR" sz="3200" b="1" dirty="0">
                <a:solidFill>
                  <a:srgbClr val="C00000"/>
                </a:solidFill>
                <a:latin typeface="Constantia"/>
                <a:cs typeface="B Zar" panose="00000400000000000000" pitchFamily="2" charset="-78"/>
              </a:rPr>
              <a:t>ازدواج</a:t>
            </a: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 خواهد </a:t>
            </a: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شد.</a:t>
            </a:r>
            <a:endParaRPr lang="fa-IR" sz="32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چرا رابطه دختر و پسر مهم است</a:t>
            </a:r>
            <a:endParaRPr lang="fa-IR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3946978"/>
            <a:ext cx="31146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9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ارتباط نامناسب دختر و پسر یکی از </a:t>
            </a:r>
            <a:r>
              <a:rPr lang="fa-IR" sz="3200" b="1" dirty="0">
                <a:solidFill>
                  <a:srgbClr val="C00000"/>
                </a:solidFill>
                <a:latin typeface="Constantia"/>
                <a:cs typeface="B Zar" panose="00000400000000000000" pitchFamily="2" charset="-78"/>
              </a:rPr>
              <a:t>بزرگترین و پیچیده </a:t>
            </a: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ترین آسیب های اجتماعی است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کاهش شدید سن ارتباط دختر و پسر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ارتباط مردان متاهل با دختران مجرد </a:t>
            </a: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ارتباط زنان متاهل با پسران مجرد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چرا رابطه دختر و پسر مهم است</a:t>
            </a:r>
            <a:endParaRPr lang="fa-IR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6" y="2632075"/>
            <a:ext cx="2847975" cy="250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4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مشکلات ارتباطی همواره بخشی از مشکلات بشر در طول تاریخ بوده </a:t>
            </a:r>
            <a:r>
              <a:rPr lang="fa-IR" sz="36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است(ویلیام گلسر- کتاب تئوری انتخاب)</a:t>
            </a:r>
            <a:endParaRPr lang="fa-IR" sz="36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600" b="1" dirty="0">
                <a:solidFill>
                  <a:srgbClr val="FF0000"/>
                </a:solidFill>
                <a:latin typeface="Constantia"/>
                <a:cs typeface="B Zar" panose="00000400000000000000" pitchFamily="2" charset="-78"/>
              </a:rPr>
              <a:t>مشکلات</a:t>
            </a:r>
            <a:r>
              <a:rPr 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 ارتباطی دختر و پسر موجب بروز مشکلات در زندگی زناشویی خواهد شد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چرا رابطه دختر و پسر مهم است</a:t>
            </a:r>
            <a:endParaRPr lang="fa-IR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74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12</a:t>
            </a:r>
            <a:r>
              <a:rPr lang="ar-SA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تا</a:t>
            </a:r>
            <a:r>
              <a:rPr lang="fa-IR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۱۴</a:t>
            </a:r>
            <a:r>
              <a:rPr lang="ar-SA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سالگی:بروز روحیه اجتماعی.استقلال طلبی</a:t>
            </a:r>
            <a:r>
              <a:rPr lang="fa-IR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 </a:t>
            </a:r>
            <a:r>
              <a:rPr lang="ar-SA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و گرایش به زندگی گروهی.</a:t>
            </a:r>
            <a:endParaRPr lang="fa-IR" altLang="fa-IR" sz="36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۱۴</a:t>
            </a:r>
            <a:r>
              <a:rPr lang="ar-SA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تا</a:t>
            </a:r>
            <a:r>
              <a:rPr lang="fa-IR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۱۵</a:t>
            </a:r>
            <a:r>
              <a:rPr lang="ar-SA" altLang="fa-IR" sz="3600" b="1" dirty="0">
                <a:latin typeface="Constantia"/>
                <a:cs typeface="B Zar" panose="00000400000000000000" pitchFamily="2" charset="-78"/>
              </a:rPr>
              <a:t>سالگی</a:t>
            </a:r>
            <a:r>
              <a:rPr lang="ar-SA" altLang="fa-IR" sz="3600" b="1" dirty="0">
                <a:solidFill>
                  <a:srgbClr val="C00000"/>
                </a:solidFill>
                <a:latin typeface="Constantia"/>
                <a:cs typeface="B Zar" panose="00000400000000000000" pitchFamily="2" charset="-78"/>
              </a:rPr>
              <a:t>:گرایش به جنس مخالف</a:t>
            </a:r>
            <a:endParaRPr lang="fa-IR" altLang="fa-IR" sz="3600" b="1" dirty="0">
              <a:solidFill>
                <a:srgbClr val="C00000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۱۵</a:t>
            </a:r>
            <a:r>
              <a:rPr lang="ar-SA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تا</a:t>
            </a:r>
            <a:r>
              <a:rPr lang="fa-IR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۱۸</a:t>
            </a:r>
            <a:r>
              <a:rPr lang="ar-SA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سالگی:احساس عشق کامل به جنس مخالف وایده آل پرستی</a:t>
            </a:r>
            <a:r>
              <a:rPr lang="en-US" altLang="fa-IR" sz="36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چرا رابطه دختر و پسر مهم است</a:t>
            </a:r>
            <a:endParaRPr lang="fa-IR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74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18570" y="2399336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200" cap="all" dirty="0">
                <a:solidFill>
                  <a:schemeClr val="bg1"/>
                </a:solidFill>
                <a:latin typeface="Impact" panose="020B0806030902050204"/>
                <a:cs typeface="B Titr" panose="00000700000000000000" pitchFamily="2" charset="-78"/>
              </a:rPr>
              <a:t> سه دیدگاه در باره رابطه دختر و پسر </a:t>
            </a:r>
            <a:endParaRPr lang="fa-IR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93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lvl="0" algn="just" rtl="1">
              <a:lnSpc>
                <a:spcPct val="15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28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در </a:t>
            </a:r>
            <a:r>
              <a:rPr lang="fa-IR" sz="28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این </a:t>
            </a:r>
            <a:r>
              <a:rPr lang="fa-IR" sz="28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دیدگاه، </a:t>
            </a:r>
            <a:r>
              <a:rPr lang="fa-IR" sz="28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هر گونه ارتباطی با جنس مخالف، آزاد و بدون مانع است(رویکرد لیبرالیستی).</a:t>
            </a:r>
          </a:p>
          <a:p>
            <a:pPr lvl="0" algn="just" rtl="1">
              <a:lnSpc>
                <a:spcPct val="15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28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فروید و پیروان وی مدعی هستند که اخلاق جنسی کهن، بر اساس محدودیت و ممنوعیت است و تمام مشکلات بشر به دلیل ممنوعیت ها، محرومیت ها، ترس ها و وحشت های ناشی از این ممنوعیت </a:t>
            </a:r>
            <a:r>
              <a:rPr lang="fa-IR" sz="28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هاا ست </a:t>
            </a:r>
            <a:r>
              <a:rPr lang="fa-IR" sz="28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که در ضمیر باطن بشر جایگزین شده است</a:t>
            </a:r>
            <a:r>
              <a:rPr lang="fa-IR" sz="28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.</a:t>
            </a:r>
            <a:endParaRPr lang="fa-IR" sz="2800" b="1" cap="all" dirty="0">
              <a:solidFill>
                <a:prstClr val="black"/>
              </a:solidFill>
              <a:latin typeface="Impact" panose="020B0806030902050204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cap="all" dirty="0">
                <a:solidFill>
                  <a:srgbClr val="C00000"/>
                </a:solidFill>
                <a:latin typeface="Impact" panose="020B0806030902050204"/>
                <a:cs typeface="B Titr" panose="00000700000000000000" pitchFamily="2" charset="-78"/>
              </a:rPr>
              <a:t>1. دیدگاه </a:t>
            </a:r>
            <a:r>
              <a:rPr lang="fa-IR" sz="3600" cap="all" dirty="0" smtClean="0">
                <a:solidFill>
                  <a:srgbClr val="C00000"/>
                </a:solidFill>
                <a:latin typeface="Impact" panose="020B0806030902050204"/>
                <a:cs typeface="B Titr" panose="00000700000000000000" pitchFamily="2" charset="-78"/>
              </a:rPr>
              <a:t>افراطی</a:t>
            </a:r>
            <a:endParaRPr lang="fa-IR" sz="36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45" y="4170363"/>
            <a:ext cx="30956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2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18570" y="2638415"/>
            <a:ext cx="8354860" cy="23109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جهت دانلود کامل فایل مراجعه شود به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Mehr.anamisfile.ir</a:t>
            </a:r>
            <a:endParaRPr lang="en-US" sz="44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620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معرفی مدرس</a:t>
            </a:r>
            <a:endParaRPr lang="en-US" sz="36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7" y="1191449"/>
            <a:ext cx="11348581" cy="47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7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78227" y="3379823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400" cap="all" dirty="0">
                <a:solidFill>
                  <a:schemeClr val="bg1"/>
                </a:solidFill>
                <a:latin typeface="Impact" panose="020B0806030902050204"/>
                <a:cs typeface="B Titr" panose="00000700000000000000" pitchFamily="2" charset="-78"/>
              </a:rPr>
              <a:t> تعریف رابطه دختر و پسر</a:t>
            </a:r>
            <a:endParaRPr lang="fa-IR" sz="28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4930" y="1823183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مقدمه</a:t>
            </a:r>
            <a:endParaRPr lang="en-US" sz="36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90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lvl="0" algn="just" rtl="1">
              <a:lnSpc>
                <a:spcPct val="20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منظور 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از روابط دختر و پسر، رابطه ای است که </a:t>
            </a:r>
            <a:r>
              <a:rPr lang="fa-IR" sz="3200" b="1" cap="all" dirty="0">
                <a:solidFill>
                  <a:srgbClr val="C00000"/>
                </a:solidFill>
                <a:latin typeface="Impact" panose="020B0806030902050204"/>
                <a:cs typeface="B Zar" panose="00000400000000000000" pitchFamily="2" charset="-78"/>
              </a:rPr>
              <a:t>خود رابطه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، هدف </a:t>
            </a: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است</a:t>
            </a:r>
          </a:p>
          <a:p>
            <a:pPr lvl="0" algn="just" rtl="1">
              <a:lnSpc>
                <a:spcPct val="20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 و</a:t>
            </a:r>
            <a:r>
              <a:rPr lang="en-US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 </a:t>
            </a: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این رابطه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مقدمه چیز دیگری </a:t>
            </a: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مانند ازدواج، فعالیت علمی، تجارت و .....نیست.</a:t>
            </a:r>
            <a:endParaRPr lang="en-US" sz="3200" b="1" cap="all" dirty="0" smtClean="0">
              <a:solidFill>
                <a:prstClr val="black"/>
              </a:solidFill>
              <a:latin typeface="Impact" panose="020B0806030902050204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400" b="1" cap="all" dirty="0">
                <a:solidFill>
                  <a:srgbClr val="B80E0F"/>
                </a:solidFill>
                <a:latin typeface="Impact" panose="020B0806030902050204"/>
                <a:cs typeface="B Zar" panose="00000400000000000000" pitchFamily="2" charset="-78"/>
              </a:rPr>
              <a:t> تعریف رابطه دختر و پسر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8" y="3432175"/>
            <a:ext cx="27146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4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lvl="0" algn="just" rtl="1">
              <a:lnSpc>
                <a:spcPct val="20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رابطه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ای که خود</a:t>
            </a:r>
            <a:r>
              <a:rPr lang="fa-IR" sz="3200" b="1" cap="all" dirty="0">
                <a:solidFill>
                  <a:srgbClr val="C00000"/>
                </a:solidFill>
                <a:latin typeface="Impact" panose="020B0806030902050204"/>
                <a:cs typeface="B Zar" panose="00000400000000000000" pitchFamily="2" charset="-78"/>
              </a:rPr>
              <a:t> رابطه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هدف نیست، همانند رابطه و معاشرت دختر و پسری که نسبت خویشاوندی دارند و یا رابطه علمی، شغلی و اقتصادی بین دختر و پسر، اشکالی ندارد</a:t>
            </a: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.</a:t>
            </a:r>
            <a:endParaRPr lang="fa-IR" sz="3200" b="1" cap="all" dirty="0">
              <a:solidFill>
                <a:prstClr val="black"/>
              </a:solidFill>
              <a:latin typeface="Impact" panose="020B0806030902050204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400" b="1" cap="all" dirty="0">
                <a:solidFill>
                  <a:srgbClr val="B80E0F"/>
                </a:solidFill>
                <a:latin typeface="Impact" panose="020B0806030902050204"/>
                <a:cs typeface="B Zar" panose="00000400000000000000" pitchFamily="2" charset="-78"/>
              </a:rPr>
              <a:t> تعریف رابطه دختر و پسر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846" y="3947432"/>
            <a:ext cx="310651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3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lvl="0" algn="just" rtl="1">
              <a:lnSpc>
                <a:spcPct val="15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در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این رابطه، </a:t>
            </a:r>
            <a:r>
              <a:rPr lang="fa-IR" sz="3200" b="1" cap="all" dirty="0">
                <a:solidFill>
                  <a:srgbClr val="C00000"/>
                </a:solidFill>
                <a:latin typeface="Impact" panose="020B0806030902050204"/>
                <a:cs typeface="B Zar" panose="00000400000000000000" pitchFamily="2" charset="-78"/>
              </a:rPr>
              <a:t>جنسیت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طرفین، موضوعیت </a:t>
            </a: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دارد</a:t>
            </a:r>
          </a:p>
          <a:p>
            <a:pPr lvl="0" algn="just" rtl="1">
              <a:lnSpc>
                <a:spcPct val="15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یعنی نگاه آن دو به هم، </a:t>
            </a:r>
            <a:r>
              <a:rPr lang="fa-IR" sz="3200" b="1" cap="all" dirty="0">
                <a:solidFill>
                  <a:srgbClr val="FF0000"/>
                </a:solidFill>
                <a:latin typeface="Impact" panose="020B0806030902050204"/>
                <a:cs typeface="B Zar" panose="00000400000000000000" pitchFamily="2" charset="-78"/>
              </a:rPr>
              <a:t>جنسیتی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 است.</a:t>
            </a:r>
          </a:p>
          <a:p>
            <a:pPr lvl="0" algn="just" rtl="1">
              <a:lnSpc>
                <a:spcPct val="15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دراین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رابطه، احساسات ،</a:t>
            </a: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عواطف </a:t>
            </a: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طرفین و نیاز</a:t>
            </a:r>
            <a:r>
              <a:rPr lang="fa-IR" sz="3200" b="1" cap="all" dirty="0" smtClean="0">
                <a:solidFill>
                  <a:srgbClr val="FF0000"/>
                </a:solidFill>
                <a:latin typeface="Impact" panose="020B0806030902050204"/>
                <a:cs typeface="B Zar" panose="00000400000000000000" pitchFamily="2" charset="-78"/>
              </a:rPr>
              <a:t>های جنسی </a:t>
            </a:r>
            <a:r>
              <a:rPr lang="fa-IR" sz="32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حرف اصلی را می زند</a:t>
            </a:r>
            <a:r>
              <a:rPr lang="fa-IR" sz="32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.</a:t>
            </a:r>
            <a:endParaRPr lang="fa-IR" sz="3200" b="1" cap="all" dirty="0">
              <a:solidFill>
                <a:prstClr val="black"/>
              </a:solidFill>
              <a:latin typeface="Impact" panose="020B0806030902050204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400" cap="all" dirty="0">
                <a:solidFill>
                  <a:srgbClr val="B80E0F"/>
                </a:solidFill>
                <a:latin typeface="Impact" panose="020B0806030902050204"/>
                <a:cs typeface="B Titr" panose="00000700000000000000" pitchFamily="2" charset="-78"/>
              </a:rPr>
              <a:t> تعریف رابطه دختر و پسر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708" y="4151313"/>
            <a:ext cx="31813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9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78227" y="2430878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5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دوستی دختر و پسر</a:t>
            </a:r>
            <a:endParaRPr lang="fa-IR" sz="20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77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823183"/>
            <a:ext cx="11417042" cy="4101628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ar-SA" alt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بر اساس قواعد كلي حاكم بر ارتباط ميان فردي، نمي توان هر ارتباطي را «</a:t>
            </a:r>
            <a:r>
              <a:rPr lang="ar-SA" altLang="fa-IR" sz="3200" b="1" dirty="0">
                <a:solidFill>
                  <a:srgbClr val="FF0000"/>
                </a:solidFill>
                <a:latin typeface="Constantia"/>
                <a:cs typeface="B Zar" panose="00000400000000000000" pitchFamily="2" charset="-78"/>
              </a:rPr>
              <a:t>دوستي دختر و پسر</a:t>
            </a:r>
            <a:r>
              <a:rPr lang="ar-SA" alt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» ناميد، بلكه مي توان گفت:</a:t>
            </a:r>
            <a:endParaRPr lang="en-US" altLang="fa-IR" sz="32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ar-SA" alt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 «</a:t>
            </a:r>
            <a:r>
              <a:rPr lang="ar-SA" altLang="fa-IR" sz="3200" b="1" dirty="0">
                <a:solidFill>
                  <a:srgbClr val="C00000"/>
                </a:solidFill>
                <a:latin typeface="Constantia"/>
                <a:cs typeface="B Zar" panose="00000400000000000000" pitchFamily="2" charset="-78"/>
              </a:rPr>
              <a:t>دوستي دختر و پسر</a:t>
            </a:r>
            <a:r>
              <a:rPr lang="ar-SA" alt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» يعني: </a:t>
            </a:r>
            <a:r>
              <a:rPr lang="ar-SA" altLang="fa-IR" sz="3200" b="1" dirty="0">
                <a:latin typeface="Constantia"/>
                <a:cs typeface="B Zar" panose="00000400000000000000" pitchFamily="2" charset="-78"/>
              </a:rPr>
              <a:t>ارتباطي كه بين دو جنس مخالف وجود دارد و در اين ارتباط، </a:t>
            </a:r>
            <a:r>
              <a:rPr lang="ar-SA" altLang="fa-IR" sz="3200" b="1" dirty="0">
                <a:solidFill>
                  <a:srgbClr val="C00000"/>
                </a:solidFill>
                <a:latin typeface="Constantia"/>
                <a:cs typeface="B Zar" panose="00000400000000000000" pitchFamily="2" charset="-78"/>
              </a:rPr>
              <a:t>محبت، صميميت، عشق و علاقه ي قلبي ويژه </a:t>
            </a:r>
            <a:r>
              <a:rPr lang="ar-SA" altLang="fa-IR" sz="3200" b="1" dirty="0">
                <a:latin typeface="Constantia"/>
                <a:cs typeface="B Zar" panose="00000400000000000000" pitchFamily="2" charset="-78"/>
              </a:rPr>
              <a:t>وجود دارد</a:t>
            </a:r>
            <a:endParaRPr lang="en-US" altLang="fa-IR" sz="3200" b="1" dirty="0"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243204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/>
            </a:r>
            <a:br>
              <a:rPr lang="fa-IR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</a:br>
            <a:r>
              <a:rPr lang="fa-IR" sz="36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تعريف «دوستي دختر و پسر </a:t>
            </a:r>
          </a:p>
        </p:txBody>
      </p:sp>
    </p:spTree>
    <p:extLst>
      <p:ext uri="{BB962C8B-B14F-4D97-AF65-F5344CB8AC3E}">
        <p14:creationId xmlns:p14="http://schemas.microsoft.com/office/powerpoint/2010/main" val="39848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lvl="0" algn="just" rtl="1">
              <a:lnSpc>
                <a:spcPct val="150000"/>
              </a:lnSpc>
              <a:spcBef>
                <a:spcPts val="1000"/>
              </a:spcBef>
              <a:buClr>
                <a:srgbClr val="B80E0F"/>
              </a:buClr>
              <a:buSzPct val="160000"/>
            </a:pPr>
            <a:r>
              <a:rPr lang="fa-IR" sz="2400" cap="all" dirty="0" smtClean="0">
                <a:solidFill>
                  <a:prstClr val="black"/>
                </a:solidFill>
                <a:latin typeface="Impact" panose="020B0806030902050204"/>
                <a:cs typeface="B Titr" panose="00000700000000000000" pitchFamily="2" charset="-78"/>
              </a:rPr>
              <a:t> </a:t>
            </a:r>
            <a:r>
              <a:rPr lang="fa-IR" sz="28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در این رابطه، یک در هم تنیدگی بین </a:t>
            </a:r>
            <a:r>
              <a:rPr lang="fa-IR" sz="2800" b="1" cap="all" dirty="0">
                <a:solidFill>
                  <a:srgbClr val="C00000"/>
                </a:solidFill>
                <a:latin typeface="Impact" panose="020B0806030902050204"/>
                <a:cs typeface="B Zar" panose="00000400000000000000" pitchFamily="2" charset="-78"/>
              </a:rPr>
              <a:t>غریزه جنسی و قوای عاطفی </a:t>
            </a:r>
            <a:r>
              <a:rPr lang="fa-IR" sz="2800" b="1" cap="all" dirty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طرفین وجود دارد و تفکیک آن دو در بسیاری از مواقع، امکان پذیر نیست</a:t>
            </a:r>
            <a:r>
              <a:rPr lang="fa-IR" sz="2800" b="1" cap="all" dirty="0" smtClean="0">
                <a:solidFill>
                  <a:prstClr val="black"/>
                </a:solidFill>
                <a:latin typeface="Impact" panose="020B0806030902050204"/>
                <a:cs typeface="B Zar" panose="00000400000000000000" pitchFamily="2" charset="-78"/>
              </a:rPr>
              <a:t>.</a:t>
            </a:r>
            <a:endParaRPr lang="fa-IR" sz="2800" b="1" cap="all" dirty="0">
              <a:solidFill>
                <a:prstClr val="black"/>
              </a:solidFill>
              <a:latin typeface="Impact" panose="020B0806030902050204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400" cap="all" dirty="0">
                <a:solidFill>
                  <a:srgbClr val="B80E0F"/>
                </a:solidFill>
                <a:latin typeface="Impact" panose="020B0806030902050204"/>
                <a:cs typeface="B Titr" panose="00000700000000000000" pitchFamily="2" charset="-78"/>
              </a:rPr>
              <a:t> تعریف رابطه دختر و پسر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99" y="351663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1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18387</TotalTime>
  <Words>642</Words>
  <Application>Microsoft Office PowerPoint</Application>
  <PresentationFormat>Custom</PresentationFormat>
  <Paragraphs>83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6151</cp:revision>
  <dcterms:created xsi:type="dcterms:W3CDTF">2020-10-27T13:35:18Z</dcterms:created>
  <dcterms:modified xsi:type="dcterms:W3CDTF">2023-04-29T03:47:41Z</dcterms:modified>
</cp:coreProperties>
</file>